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4" r:id="rId7"/>
    <p:sldId id="274" r:id="rId8"/>
    <p:sldId id="275" r:id="rId9"/>
    <p:sldId id="273" r:id="rId10"/>
    <p:sldId id="267" r:id="rId11"/>
    <p:sldId id="262" r:id="rId12"/>
    <p:sldId id="269" r:id="rId13"/>
    <p:sldId id="272" r:id="rId1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681F9-A218-4E1C-B30B-6806F83EB895}" type="datetimeFigureOut">
              <a:rPr lang="en-US" smtClean="0"/>
              <a:pPr/>
              <a:t>5/10/2014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F5EAA0-B9D3-4BB6-8BFE-4E89DE6EA9F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681F9-A218-4E1C-B30B-6806F83EB895}" type="datetimeFigureOut">
              <a:rPr lang="en-US" smtClean="0"/>
              <a:pPr/>
              <a:t>5/10/2014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5EAA0-B9D3-4BB6-8BFE-4E89DE6EA9F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SCN0832_h.jpg"/>
          <p:cNvPicPr>
            <a:picLocks noChangeAspect="1"/>
          </p:cNvPicPr>
          <p:nvPr/>
        </p:nvPicPr>
        <p:blipFill>
          <a:blip r:embed="rId2" cstate="print">
            <a:lum bright="20000"/>
          </a:blip>
          <a:stretch>
            <a:fillRect/>
          </a:stretch>
        </p:blipFill>
        <p:spPr>
          <a:xfrm>
            <a:off x="2743200" y="398114"/>
            <a:ext cx="3632200" cy="2726086"/>
          </a:xfrm>
          <a:prstGeom prst="rect">
            <a:avLst/>
          </a:prstGeom>
          <a:noFill/>
          <a:ln>
            <a:noFill/>
          </a:ln>
        </p:spPr>
      </p:pic>
      <p:sp>
        <p:nvSpPr>
          <p:cNvPr id="4" name="Title 3"/>
          <p:cNvSpPr>
            <a:spLocks noGrp="1"/>
          </p:cNvSpPr>
          <p:nvPr>
            <p:ph type="ctrTitle"/>
          </p:nvPr>
        </p:nvSpPr>
        <p:spPr/>
        <p:txBody>
          <a:bodyPr/>
          <a:lstStyle/>
          <a:p>
            <a:r>
              <a:rPr lang="en-US" smtClean="0"/>
              <a:t>Ouray County Regional </a:t>
            </a:r>
            <a:br>
              <a:rPr lang="en-US" smtClean="0"/>
            </a:br>
            <a:r>
              <a:rPr lang="en-US" smtClean="0"/>
              <a:t>Service Authority</a:t>
            </a:r>
            <a:endParaRPr lang="en-US" dirty="0"/>
          </a:p>
        </p:txBody>
      </p:sp>
      <p:sp>
        <p:nvSpPr>
          <p:cNvPr id="5" name="Subtitle 4"/>
          <p:cNvSpPr>
            <a:spLocks noGrp="1"/>
          </p:cNvSpPr>
          <p:nvPr>
            <p:ph type="subTitle" idx="1"/>
          </p:nvPr>
        </p:nvSpPr>
        <p:spPr/>
        <p:txBody>
          <a:bodyPr/>
          <a:lstStyle/>
          <a:p>
            <a:r>
              <a:rPr lang="en-US" smtClean="0"/>
              <a:t>Ensuring the AVAILABILITY of medical services for Ouray County residents and visitors</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381000" y="228600"/>
            <a:ext cx="4495800" cy="320040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p>
          <a:p>
            <a:r>
              <a:rPr lang="en-US" dirty="0" smtClean="0">
                <a:solidFill>
                  <a:schemeClr val="tx1"/>
                </a:solidFill>
              </a:rPr>
              <a:t>Maintain building, equipment and infrastructure, with replacement as necessary.</a:t>
            </a:r>
            <a:endParaRPr lang="en-US" dirty="0">
              <a:solidFill>
                <a:schemeClr val="tx1"/>
              </a:solidFill>
            </a:endParaRPr>
          </a:p>
        </p:txBody>
      </p:sp>
      <p:sp>
        <p:nvSpPr>
          <p:cNvPr id="14" name="Oval 13"/>
          <p:cNvSpPr/>
          <p:nvPr/>
        </p:nvSpPr>
        <p:spPr>
          <a:xfrm>
            <a:off x="4572000" y="381000"/>
            <a:ext cx="3657600" cy="31242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p>
          <a:p>
            <a:pPr algn="ctr"/>
            <a:r>
              <a:rPr lang="en-US" dirty="0" smtClean="0">
                <a:solidFill>
                  <a:schemeClr val="tx1"/>
                </a:solidFill>
              </a:rPr>
              <a:t>Periodically submit requests for proposal (RFP) for medical service provider</a:t>
            </a:r>
            <a:endParaRPr lang="en-US" dirty="0">
              <a:solidFill>
                <a:schemeClr val="tx1"/>
              </a:solidFill>
            </a:endParaRPr>
          </a:p>
        </p:txBody>
      </p:sp>
      <p:sp>
        <p:nvSpPr>
          <p:cNvPr id="15" name="Oval 14"/>
          <p:cNvSpPr/>
          <p:nvPr/>
        </p:nvSpPr>
        <p:spPr>
          <a:xfrm>
            <a:off x="228600" y="3429000"/>
            <a:ext cx="4495800" cy="34290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p>
          <a:p>
            <a:pPr algn="ctr"/>
            <a:r>
              <a:rPr lang="en-US" dirty="0" smtClean="0">
                <a:solidFill>
                  <a:schemeClr val="tx1"/>
                </a:solidFill>
              </a:rPr>
              <a:t>Periodic community health care needs assessments and establishing of future services of facility and equipment acquisition goals</a:t>
            </a:r>
            <a:endParaRPr lang="en-US" dirty="0">
              <a:solidFill>
                <a:schemeClr val="tx1"/>
              </a:solidFill>
            </a:endParaRPr>
          </a:p>
        </p:txBody>
      </p:sp>
      <p:sp>
        <p:nvSpPr>
          <p:cNvPr id="16" name="Oval 15"/>
          <p:cNvSpPr/>
          <p:nvPr/>
        </p:nvSpPr>
        <p:spPr>
          <a:xfrm>
            <a:off x="4572000" y="3048000"/>
            <a:ext cx="4114800" cy="335280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p>
          <a:p>
            <a:pPr algn="ctr"/>
            <a:r>
              <a:rPr lang="en-US" dirty="0" smtClean="0">
                <a:solidFill>
                  <a:schemeClr val="tx1"/>
                </a:solidFill>
              </a:rPr>
              <a:t>Fiscal responsibility to ensure the all objectives can be accomplished within the given mil levy.  Five and 10 year projections.</a:t>
            </a:r>
            <a:endParaRPr lang="en-US" dirty="0">
              <a:solidFill>
                <a:schemeClr val="tx1"/>
              </a:solidFill>
            </a:endParaRPr>
          </a:p>
        </p:txBody>
      </p:sp>
      <p:sp>
        <p:nvSpPr>
          <p:cNvPr id="17" name="Oval 16"/>
          <p:cNvSpPr/>
          <p:nvPr/>
        </p:nvSpPr>
        <p:spPr>
          <a:xfrm>
            <a:off x="2743200" y="2209800"/>
            <a:ext cx="3048000" cy="23622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p>
          <a:p>
            <a:pPr algn="ctr"/>
            <a:r>
              <a:rPr lang="en-US" dirty="0" smtClean="0">
                <a:solidFill>
                  <a:schemeClr val="tx1"/>
                </a:solidFill>
              </a:rPr>
              <a:t>Contract with a medical service provider and ensure contractor viability</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a:t>
            </a:r>
            <a:r>
              <a:rPr lang="en-US" dirty="0" smtClean="0"/>
              <a:t>Board of Directors</a:t>
            </a:r>
            <a:endParaRPr lang="en-US" dirty="0"/>
          </a:p>
        </p:txBody>
      </p:sp>
      <p:sp>
        <p:nvSpPr>
          <p:cNvPr id="3" name="Text Placeholder 2"/>
          <p:cNvSpPr>
            <a:spLocks noGrp="1"/>
          </p:cNvSpPr>
          <p:nvPr>
            <p:ph type="body" idx="1"/>
          </p:nvPr>
        </p:nvSpPr>
        <p:spPr/>
        <p:txBody>
          <a:bodyPr/>
          <a:lstStyle/>
          <a:p>
            <a:r>
              <a:rPr lang="en-US" dirty="0" smtClean="0"/>
              <a:t>District #1	</a:t>
            </a:r>
            <a:endParaRPr lang="en-US" dirty="0"/>
          </a:p>
        </p:txBody>
      </p:sp>
      <p:sp>
        <p:nvSpPr>
          <p:cNvPr id="4" name="Content Placeholder 3"/>
          <p:cNvSpPr>
            <a:spLocks noGrp="1"/>
          </p:cNvSpPr>
          <p:nvPr>
            <p:ph sz="half" idx="2"/>
          </p:nvPr>
        </p:nvSpPr>
        <p:spPr/>
        <p:txBody>
          <a:bodyPr>
            <a:normAutofit lnSpcReduction="10000"/>
          </a:bodyPr>
          <a:lstStyle/>
          <a:p>
            <a:pPr>
              <a:buNone/>
            </a:pPr>
            <a:r>
              <a:rPr lang="en-US" sz="2800" dirty="0" smtClean="0"/>
              <a:t>Harvey Hudson,</a:t>
            </a:r>
          </a:p>
          <a:p>
            <a:pPr>
              <a:buNone/>
            </a:pPr>
            <a:r>
              <a:rPr lang="en-US" sz="2800" dirty="0" smtClean="0"/>
              <a:t>Appointed Jan. 2013</a:t>
            </a:r>
          </a:p>
          <a:p>
            <a:pPr>
              <a:buNone/>
            </a:pPr>
            <a:endParaRPr lang="en-US" sz="2800" dirty="0" smtClean="0"/>
          </a:p>
          <a:p>
            <a:pPr>
              <a:buNone/>
            </a:pPr>
            <a:r>
              <a:rPr lang="en-US" dirty="0" smtClean="0"/>
              <a:t>(Replaced Robert Stoufer,</a:t>
            </a:r>
          </a:p>
          <a:p>
            <a:pPr>
              <a:buNone/>
            </a:pPr>
            <a:r>
              <a:rPr lang="en-US" dirty="0" smtClean="0"/>
              <a:t>Appointed </a:t>
            </a:r>
            <a:r>
              <a:rPr lang="en-US" dirty="0"/>
              <a:t>Spring </a:t>
            </a:r>
            <a:r>
              <a:rPr lang="en-US" dirty="0" smtClean="0"/>
              <a:t>2010, who</a:t>
            </a:r>
          </a:p>
          <a:p>
            <a:pPr>
              <a:buNone/>
            </a:pPr>
            <a:r>
              <a:rPr lang="en-US" dirty="0" smtClean="0"/>
              <a:t>replaced </a:t>
            </a:r>
            <a:r>
              <a:rPr lang="en-US" dirty="0"/>
              <a:t>Bob </a:t>
            </a:r>
            <a:r>
              <a:rPr lang="en-US" dirty="0" err="1" smtClean="0"/>
              <a:t>Mardock</a:t>
            </a:r>
            <a:r>
              <a:rPr lang="en-US" dirty="0" smtClean="0"/>
              <a:t>, </a:t>
            </a:r>
            <a:br>
              <a:rPr lang="en-US" dirty="0" smtClean="0"/>
            </a:br>
            <a:r>
              <a:rPr lang="en-US" dirty="0" smtClean="0"/>
              <a:t> 5/2006 &amp; </a:t>
            </a:r>
            <a:r>
              <a:rPr lang="en-US" dirty="0"/>
              <a:t>Jim Link 08/09</a:t>
            </a:r>
            <a:r>
              <a:rPr lang="en-US" dirty="0" smtClean="0"/>
              <a:t>)</a:t>
            </a:r>
          </a:p>
          <a:p>
            <a:pPr>
              <a:buNone/>
            </a:pPr>
            <a:endParaRPr lang="en-US" sz="2800" dirty="0" smtClean="0"/>
          </a:p>
          <a:p>
            <a:pPr>
              <a:buNone/>
            </a:pPr>
            <a:r>
              <a:rPr lang="en-US" sz="2800" dirty="0" smtClean="0"/>
              <a:t>Term </a:t>
            </a:r>
            <a:r>
              <a:rPr lang="en-US" sz="2800" dirty="0"/>
              <a:t>Expires </a:t>
            </a:r>
            <a:r>
              <a:rPr lang="en-US" sz="2800" dirty="0" smtClean="0"/>
              <a:t>2014</a:t>
            </a:r>
            <a:endParaRPr lang="en-US" sz="2800" dirty="0"/>
          </a:p>
        </p:txBody>
      </p:sp>
      <p:sp>
        <p:nvSpPr>
          <p:cNvPr id="5" name="Text Placeholder 4"/>
          <p:cNvSpPr>
            <a:spLocks noGrp="1"/>
          </p:cNvSpPr>
          <p:nvPr>
            <p:ph type="body" sz="quarter" idx="3"/>
          </p:nvPr>
        </p:nvSpPr>
        <p:spPr/>
        <p:txBody>
          <a:bodyPr/>
          <a:lstStyle/>
          <a:p>
            <a:r>
              <a:rPr lang="en-US" dirty="0" smtClean="0"/>
              <a:t>District #2	</a:t>
            </a:r>
            <a:endParaRPr lang="en-US" dirty="0"/>
          </a:p>
        </p:txBody>
      </p:sp>
      <p:sp>
        <p:nvSpPr>
          <p:cNvPr id="6" name="Content Placeholder 5"/>
          <p:cNvSpPr>
            <a:spLocks noGrp="1"/>
          </p:cNvSpPr>
          <p:nvPr>
            <p:ph sz="quarter" idx="4"/>
          </p:nvPr>
        </p:nvSpPr>
        <p:spPr/>
        <p:txBody>
          <a:bodyPr>
            <a:normAutofit lnSpcReduction="10000"/>
          </a:bodyPr>
          <a:lstStyle/>
          <a:p>
            <a:pPr>
              <a:buNone/>
            </a:pPr>
            <a:r>
              <a:rPr lang="en-US" sz="2800" dirty="0" smtClean="0"/>
              <a:t>Vice-President - Christen Williams ,</a:t>
            </a:r>
          </a:p>
          <a:p>
            <a:pPr>
              <a:buNone/>
            </a:pPr>
            <a:r>
              <a:rPr lang="en-US" sz="2800" dirty="0" smtClean="0"/>
              <a:t>Elected 11/2010</a:t>
            </a:r>
          </a:p>
          <a:p>
            <a:pPr>
              <a:buNone/>
            </a:pPr>
            <a:endParaRPr lang="en-US" sz="2800" dirty="0" smtClean="0"/>
          </a:p>
          <a:p>
            <a:pPr>
              <a:buNone/>
            </a:pPr>
            <a:r>
              <a:rPr lang="en-US" dirty="0" smtClean="0"/>
              <a:t>(Replaced Steve Caldwell,</a:t>
            </a:r>
          </a:p>
          <a:p>
            <a:pPr>
              <a:buNone/>
            </a:pPr>
            <a:r>
              <a:rPr lang="en-US" dirty="0" smtClean="0"/>
              <a:t>Appointed </a:t>
            </a:r>
            <a:r>
              <a:rPr lang="en-US" dirty="0"/>
              <a:t>Summer </a:t>
            </a:r>
            <a:r>
              <a:rPr lang="en-US" dirty="0" smtClean="0"/>
              <a:t>2009, who</a:t>
            </a:r>
            <a:endParaRPr lang="en-US" dirty="0"/>
          </a:p>
          <a:p>
            <a:pPr>
              <a:buNone/>
            </a:pPr>
            <a:r>
              <a:rPr lang="en-US" dirty="0" smtClean="0"/>
              <a:t>replaced </a:t>
            </a:r>
            <a:r>
              <a:rPr lang="en-US" dirty="0"/>
              <a:t>Roger </a:t>
            </a:r>
            <a:r>
              <a:rPr lang="en-US" dirty="0" err="1" smtClean="0"/>
              <a:t>Henn</a:t>
            </a:r>
            <a:r>
              <a:rPr lang="en-US" dirty="0" smtClean="0"/>
              <a:t>, </a:t>
            </a:r>
            <a:r>
              <a:rPr lang="en-US" dirty="0"/>
              <a:t>06/09)</a:t>
            </a:r>
          </a:p>
          <a:p>
            <a:pPr>
              <a:buNone/>
            </a:pPr>
            <a:endParaRPr lang="en-US" sz="2800" dirty="0" smtClean="0"/>
          </a:p>
          <a:p>
            <a:pPr>
              <a:buNone/>
            </a:pPr>
            <a:r>
              <a:rPr lang="en-US" sz="2800" dirty="0" smtClean="0"/>
              <a:t>Term </a:t>
            </a:r>
            <a:r>
              <a:rPr lang="en-US" sz="2800" dirty="0"/>
              <a:t>Expires </a:t>
            </a:r>
            <a:r>
              <a:rPr lang="en-US" sz="2800" dirty="0" smtClean="0"/>
              <a:t>2014</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3">
                                            <p:txEl>
                                              <p:pRg st="0" end="0"/>
                                            </p:txEl>
                                          </p:spTgt>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grpId="0" nodeType="clickEffect">
                                  <p:stCondLst>
                                    <p:cond delay="0"/>
                                  </p:stCondLst>
                                  <p:childTnLst>
                                    <p:anim to="1.5" calcmode="lin" valueType="num">
                                      <p:cBhvr override="childStyle">
                                        <p:cTn id="10" dur="2000" fill="hold"/>
                                        <p:tgtEl>
                                          <p:spTgt spid="5">
                                            <p:txEl>
                                              <p:pRg st="0" end="0"/>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a:t>
            </a:r>
            <a:r>
              <a:rPr lang="en-US" dirty="0" smtClean="0"/>
              <a:t>Board of Directors</a:t>
            </a:r>
            <a:endParaRPr lang="en-US" dirty="0"/>
          </a:p>
        </p:txBody>
      </p:sp>
      <p:sp>
        <p:nvSpPr>
          <p:cNvPr id="3" name="Text Placeholder 2"/>
          <p:cNvSpPr>
            <a:spLocks noGrp="1"/>
          </p:cNvSpPr>
          <p:nvPr>
            <p:ph type="body" idx="1"/>
          </p:nvPr>
        </p:nvSpPr>
        <p:spPr/>
        <p:txBody>
          <a:bodyPr/>
          <a:lstStyle/>
          <a:p>
            <a:r>
              <a:rPr lang="en-US" dirty="0" smtClean="0"/>
              <a:t>District #3	</a:t>
            </a:r>
            <a:endParaRPr lang="en-US" dirty="0"/>
          </a:p>
        </p:txBody>
      </p:sp>
      <p:sp>
        <p:nvSpPr>
          <p:cNvPr id="4" name="Content Placeholder 3"/>
          <p:cNvSpPr>
            <a:spLocks noGrp="1"/>
          </p:cNvSpPr>
          <p:nvPr>
            <p:ph sz="half" idx="2"/>
          </p:nvPr>
        </p:nvSpPr>
        <p:spPr/>
        <p:txBody>
          <a:bodyPr>
            <a:normAutofit/>
          </a:bodyPr>
          <a:lstStyle/>
          <a:p>
            <a:pPr>
              <a:buNone/>
            </a:pPr>
            <a:r>
              <a:rPr lang="en-US" sz="2800" dirty="0" smtClean="0"/>
              <a:t>Richard Gingery, M.D.</a:t>
            </a:r>
          </a:p>
          <a:p>
            <a:pPr>
              <a:buNone/>
            </a:pPr>
            <a:r>
              <a:rPr lang="en-US" sz="2800" dirty="0" smtClean="0"/>
              <a:t>Appointed Jan 2013</a:t>
            </a:r>
          </a:p>
          <a:p>
            <a:pPr>
              <a:buNone/>
            </a:pPr>
            <a:endParaRPr lang="en-US" sz="2800" dirty="0" smtClean="0"/>
          </a:p>
          <a:p>
            <a:pPr>
              <a:buNone/>
            </a:pPr>
            <a:r>
              <a:rPr lang="en-US" dirty="0" smtClean="0"/>
              <a:t>(Replaced Scott Middleton, Spring 2013)</a:t>
            </a:r>
          </a:p>
          <a:p>
            <a:pPr>
              <a:buNone/>
            </a:pPr>
            <a:endParaRPr lang="en-US" dirty="0" smtClean="0"/>
          </a:p>
          <a:p>
            <a:pPr>
              <a:buNone/>
            </a:pPr>
            <a:r>
              <a:rPr lang="en-US" sz="2800" dirty="0" smtClean="0"/>
              <a:t>Term </a:t>
            </a:r>
            <a:r>
              <a:rPr lang="en-US" sz="2800" dirty="0"/>
              <a:t>Expires </a:t>
            </a:r>
            <a:r>
              <a:rPr lang="en-US" sz="2800" dirty="0" smtClean="0"/>
              <a:t>2016</a:t>
            </a:r>
            <a:endParaRPr lang="en-US" sz="2800" dirty="0"/>
          </a:p>
          <a:p>
            <a:pPr>
              <a:buNone/>
            </a:pPr>
            <a:endParaRPr lang="en-US" dirty="0"/>
          </a:p>
        </p:txBody>
      </p:sp>
      <p:sp>
        <p:nvSpPr>
          <p:cNvPr id="5" name="Text Placeholder 4"/>
          <p:cNvSpPr>
            <a:spLocks noGrp="1"/>
          </p:cNvSpPr>
          <p:nvPr>
            <p:ph type="body" sz="quarter" idx="3"/>
          </p:nvPr>
        </p:nvSpPr>
        <p:spPr/>
        <p:txBody>
          <a:bodyPr/>
          <a:lstStyle/>
          <a:p>
            <a:r>
              <a:rPr lang="en-US" dirty="0" smtClean="0"/>
              <a:t>District #</a:t>
            </a:r>
            <a:r>
              <a:rPr lang="en-US" dirty="0" smtClean="0"/>
              <a:t>4 – Open Seat</a:t>
            </a:r>
            <a:endParaRPr lang="en-US" dirty="0"/>
          </a:p>
        </p:txBody>
      </p:sp>
      <p:sp>
        <p:nvSpPr>
          <p:cNvPr id="6" name="Content Placeholder 5"/>
          <p:cNvSpPr>
            <a:spLocks noGrp="1"/>
          </p:cNvSpPr>
          <p:nvPr>
            <p:ph sz="quarter" idx="4"/>
          </p:nvPr>
        </p:nvSpPr>
        <p:spPr/>
        <p:txBody>
          <a:bodyPr>
            <a:no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(Randy Cassing</a:t>
            </a:r>
            <a:r>
              <a:rPr lang="en-US" dirty="0" smtClean="0"/>
              <a:t>ham resigned April 2014 who replaced </a:t>
            </a:r>
            <a:r>
              <a:rPr lang="en-US" dirty="0" smtClean="0"/>
              <a:t>Marjorie </a:t>
            </a:r>
            <a:r>
              <a:rPr lang="en-US" dirty="0"/>
              <a:t>Stevenson Resigned April </a:t>
            </a:r>
            <a:r>
              <a:rPr lang="en-US" dirty="0" smtClean="0"/>
              <a:t>2010, who replaced </a:t>
            </a:r>
            <a:r>
              <a:rPr lang="en-US" dirty="0"/>
              <a:t>Bill </a:t>
            </a:r>
            <a:r>
              <a:rPr lang="en-US" dirty="0" smtClean="0"/>
              <a:t>Bennett, </a:t>
            </a:r>
            <a:r>
              <a:rPr lang="en-US" dirty="0"/>
              <a:t>Resigned </a:t>
            </a:r>
            <a:r>
              <a:rPr lang="en-US" dirty="0" smtClean="0"/>
              <a:t>July 2008)</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3">
                                            <p:txEl>
                                              <p:pRg st="0" end="0"/>
                                            </p:txEl>
                                          </p:spTgt>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grpId="0" nodeType="clickEffect">
                                  <p:stCondLst>
                                    <p:cond delay="0"/>
                                  </p:stCondLst>
                                  <p:childTnLst>
                                    <p:anim to="1.5" calcmode="lin" valueType="num">
                                      <p:cBhvr override="childStyle">
                                        <p:cTn id="10" dur="2000" fill="hold"/>
                                        <p:tgtEl>
                                          <p:spTgt spid="5">
                                            <p:txEl>
                                              <p:pRg st="0" end="0"/>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2014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Board of Directors</a:t>
            </a:r>
          </a:p>
        </p:txBody>
      </p:sp>
      <p:sp>
        <p:nvSpPr>
          <p:cNvPr id="3" name="Text Placeholder 2"/>
          <p:cNvSpPr txBox="1">
            <a:spLocks/>
          </p:cNvSpPr>
          <p:nvPr/>
        </p:nvSpPr>
        <p:spPr>
          <a:xfrm>
            <a:off x="457200" y="1535113"/>
            <a:ext cx="4040188" cy="63976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District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#5	</a:t>
            </a:r>
          </a:p>
        </p:txBody>
      </p:sp>
      <p:sp>
        <p:nvSpPr>
          <p:cNvPr id="4" name="Content Placeholder 3"/>
          <p:cNvSpPr txBox="1">
            <a:spLocks/>
          </p:cNvSpPr>
          <p:nvPr/>
        </p:nvSpPr>
        <p:spPr>
          <a:xfrm>
            <a:off x="457200" y="2174875"/>
            <a:ext cx="4040188" cy="3951288"/>
          </a:xfrm>
          <a:prstGeom prst="rect">
            <a:avLst/>
          </a:prstGeom>
        </p:spPr>
        <p:txBody>
          <a:bodyPr>
            <a:normAutofit/>
          </a:bodyPr>
          <a:lstStyle/>
          <a:p>
            <a:r>
              <a:rPr lang="en-US" sz="2800" smtClean="0"/>
              <a:t>Secretary- Linda </a:t>
            </a:r>
            <a:r>
              <a:rPr lang="en-US" sz="2800" dirty="0" smtClean="0"/>
              <a:t>Ingo</a:t>
            </a:r>
          </a:p>
          <a:p>
            <a:r>
              <a:rPr lang="en-US" sz="2800" dirty="0" smtClean="0"/>
              <a:t>Appointed Spring 2013</a:t>
            </a:r>
          </a:p>
          <a:p>
            <a:endParaRPr lang="en-US" sz="2800" dirty="0" smtClean="0"/>
          </a:p>
          <a:p>
            <a:r>
              <a:rPr lang="en-US" sz="2400" dirty="0" smtClean="0"/>
              <a:t>(Replaced Roger </a:t>
            </a:r>
            <a:r>
              <a:rPr lang="en-US" sz="2400" dirty="0"/>
              <a:t>Kriegshauser </a:t>
            </a:r>
            <a:r>
              <a:rPr lang="en-US" sz="2400" dirty="0" smtClean="0"/>
              <a:t> who replaced </a:t>
            </a:r>
            <a:r>
              <a:rPr lang="en-US" sz="2400" dirty="0"/>
              <a:t>Tom Kenning </a:t>
            </a:r>
            <a:endParaRPr lang="en-US" sz="2400" dirty="0" smtClean="0"/>
          </a:p>
          <a:p>
            <a:r>
              <a:rPr lang="en-US" sz="2400" dirty="0" smtClean="0"/>
              <a:t>Fall 2008)</a:t>
            </a:r>
          </a:p>
          <a:p>
            <a:endParaRPr lang="en-US" sz="2400" dirty="0"/>
          </a:p>
          <a:p>
            <a:r>
              <a:rPr lang="en-US" sz="2800" dirty="0" smtClean="0"/>
              <a:t>Term </a:t>
            </a:r>
            <a:r>
              <a:rPr lang="en-US" sz="2800" dirty="0"/>
              <a:t>Expires </a:t>
            </a:r>
            <a:r>
              <a:rPr lang="en-US" sz="2800" dirty="0" smtClean="0"/>
              <a:t>2016</a:t>
            </a:r>
            <a:endParaRPr lang="en-US" sz="28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 Placeholder 4"/>
          <p:cNvSpPr txBox="1">
            <a:spLocks/>
          </p:cNvSpPr>
          <p:nvPr/>
        </p:nvSpPr>
        <p:spPr>
          <a:xfrm>
            <a:off x="4645025" y="1535113"/>
            <a:ext cx="4041775" cy="63976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District/Precinct Info</a:t>
            </a:r>
          </a:p>
        </p:txBody>
      </p:sp>
      <p:sp>
        <p:nvSpPr>
          <p:cNvPr id="6" name="Content Placeholder 5"/>
          <p:cNvSpPr txBox="1">
            <a:spLocks/>
          </p:cNvSpPr>
          <p:nvPr/>
        </p:nvSpPr>
        <p:spPr>
          <a:xfrm>
            <a:off x="4645025" y="2174875"/>
            <a:ext cx="4041775" cy="3951288"/>
          </a:xfrm>
          <a:prstGeom prst="rect">
            <a:avLst/>
          </a:prstGeom>
        </p:spPr>
        <p:txBody>
          <a:bodyP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Ouray County Clerk’s Office</a:t>
            </a:r>
            <a:r>
              <a:rPr kumimoji="0" lang="en-US" sz="2400" b="0" i="0" u="none" strike="noStrike" kern="1200" cap="none" spc="0" normalizeH="0" noProof="0" dirty="0" smtClean="0">
                <a:ln>
                  <a:noFill/>
                </a:ln>
                <a:solidFill>
                  <a:schemeClr val="tx1"/>
                </a:solidFill>
                <a:effectLst/>
                <a:uLnTx/>
                <a:uFillTx/>
                <a:latin typeface="+mn-lt"/>
                <a:ea typeface="+mn-ea"/>
                <a:cs typeface="+mn-cs"/>
              </a:rPr>
              <a:t> Michelle Nauer</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400" baseline="0" dirty="0" smtClean="0"/>
              <a:t>970 - 325 - 4961</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3"/>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grpId="0" nodeType="clickEffect">
                                  <p:stCondLst>
                                    <p:cond delay="0"/>
                                  </p:stCondLst>
                                  <p:childTnLst>
                                    <p:anim to="1.5" calcmode="lin" valueType="num">
                                      <p:cBhvr override="childStyle">
                                        <p:cTn id="10" dur="2000" fill="hold"/>
                                        <p:tgtEl>
                                          <p:spTgt spid="5"/>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What is the RSA?</a:t>
            </a:r>
            <a:endParaRPr lang="en-US" dirty="0"/>
          </a:p>
        </p:txBody>
      </p:sp>
      <p:sp>
        <p:nvSpPr>
          <p:cNvPr id="3" name="Content Placeholder 2"/>
          <p:cNvSpPr>
            <a:spLocks noGrp="1"/>
          </p:cNvSpPr>
          <p:nvPr>
            <p:ph idx="1"/>
          </p:nvPr>
        </p:nvSpPr>
        <p:spPr>
          <a:xfrm>
            <a:off x="533400" y="2286000"/>
            <a:ext cx="8229600" cy="3657600"/>
          </a:xfrm>
        </p:spPr>
        <p:txBody>
          <a:bodyPr>
            <a:normAutofit/>
          </a:bodyPr>
          <a:lstStyle/>
          <a:p>
            <a:pPr algn="ctr">
              <a:buNone/>
            </a:pPr>
            <a:r>
              <a:rPr lang="en-US" dirty="0" smtClean="0"/>
              <a:t>Established in 2000 by Ouray County Voters, County Commissioners and the Town Councils of Ouray and Ridgway, the Ouray County RSA was formed to ensure the availability of healthcare for all Ouray County citizens and visitors.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a:t>
            </a:r>
            <a:endParaRPr lang="en-US" dirty="0"/>
          </a:p>
        </p:txBody>
      </p:sp>
      <p:sp>
        <p:nvSpPr>
          <p:cNvPr id="3" name="Content Placeholder 2"/>
          <p:cNvSpPr>
            <a:spLocks noGrp="1"/>
          </p:cNvSpPr>
          <p:nvPr>
            <p:ph idx="1"/>
          </p:nvPr>
        </p:nvSpPr>
        <p:spPr/>
        <p:txBody>
          <a:bodyPr>
            <a:normAutofit/>
          </a:bodyPr>
          <a:lstStyle/>
          <a:p>
            <a:pPr>
              <a:buNone/>
            </a:pPr>
            <a:r>
              <a:rPr lang="en-US" dirty="0" smtClean="0"/>
              <a:t>In 2000, Ouray County Commissioners and the town councils of Ouray and Ridgway approved the formation of the RSA.</a:t>
            </a:r>
          </a:p>
          <a:p>
            <a:pPr>
              <a:buNone/>
            </a:pPr>
            <a:endParaRPr lang="en-US" dirty="0" smtClean="0"/>
          </a:p>
          <a:p>
            <a:pPr>
              <a:buNone/>
            </a:pPr>
            <a:r>
              <a:rPr lang="en-US" dirty="0" smtClean="0"/>
              <a:t> During the November 2000 election, the first elected board members formed the RSA Board of Directors and 1 mil levy passed.</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Brief History</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pPr>
              <a:buNone/>
            </a:pPr>
            <a:r>
              <a:rPr lang="en-US" sz="2400" dirty="0" smtClean="0"/>
              <a:t>In 2008, the RSA approved a measure to ensure viability of the medical center, with the purchase of updated medical records software and equipment.  The board also hired a professional service to digitize all medical records.</a:t>
            </a:r>
          </a:p>
          <a:p>
            <a:pPr>
              <a:buNone/>
            </a:pPr>
            <a:endParaRPr lang="en-US" sz="2400" dirty="0" smtClean="0"/>
          </a:p>
          <a:p>
            <a:pPr>
              <a:buNone/>
            </a:pPr>
            <a:r>
              <a:rPr lang="en-US" sz="2400" dirty="0" smtClean="0"/>
              <a:t>In 2010 the building was significantly updated, and voters approved the RSA’s requested reduction in the mil levy from 1 to ¼ for continued operations.</a:t>
            </a:r>
          </a:p>
          <a:p>
            <a:pPr>
              <a:buNone/>
            </a:pPr>
            <a:endParaRPr lang="en-US" sz="2400" dirty="0" smtClean="0"/>
          </a:p>
          <a:p>
            <a:pPr>
              <a:buNone/>
            </a:pPr>
            <a:r>
              <a:rPr lang="en-US" sz="2400" dirty="0" smtClean="0"/>
              <a:t>In early summer 2011, the RSA made the final payment on the 10 year mortgage.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 Mission</a:t>
            </a:r>
            <a:endParaRPr lang="en-US" dirty="0"/>
          </a:p>
        </p:txBody>
      </p:sp>
      <p:sp>
        <p:nvSpPr>
          <p:cNvPr id="3" name="Content Placeholder 2"/>
          <p:cNvSpPr>
            <a:spLocks noGrp="1"/>
          </p:cNvSpPr>
          <p:nvPr>
            <p:ph idx="1"/>
          </p:nvPr>
        </p:nvSpPr>
        <p:spPr>
          <a:xfrm>
            <a:off x="457200" y="1600201"/>
            <a:ext cx="8229600" cy="4038600"/>
          </a:xfrm>
        </p:spPr>
        <p:txBody>
          <a:bodyPr>
            <a:normAutofit/>
          </a:bodyPr>
          <a:lstStyle/>
          <a:p>
            <a:pPr>
              <a:buNone/>
            </a:pPr>
            <a:r>
              <a:rPr lang="en-US" sz="2800" dirty="0"/>
              <a:t>In a continuing effort to ensure medical services remain available in Ouray County, the Ouray County Regional Service Authority’s (RSA) mission is to provide residents </a:t>
            </a:r>
            <a:r>
              <a:rPr lang="en-US" sz="2800" dirty="0" smtClean="0"/>
              <a:t>of and </a:t>
            </a:r>
            <a:r>
              <a:rPr lang="en-US" sz="2800" dirty="0"/>
              <a:t>visitors of Ouray County a </a:t>
            </a:r>
            <a:r>
              <a:rPr lang="en-US" sz="2800" dirty="0" smtClean="0"/>
              <a:t>suitably </a:t>
            </a:r>
            <a:r>
              <a:rPr lang="en-US" sz="2800" dirty="0"/>
              <a:t>equipped health care </a:t>
            </a:r>
            <a:r>
              <a:rPr lang="en-US" sz="2800" dirty="0" smtClean="0"/>
              <a:t>facility, staffed  under contract with appropriate health care providers, as approved in 2000 and 2010 and duly </a:t>
            </a:r>
            <a:r>
              <a:rPr lang="en-US" sz="2800" dirty="0"/>
              <a:t>filed in the Ouray County Clerk and Recorders Office as shown on the 2000 Election Abstract</a:t>
            </a:r>
            <a:r>
              <a:rPr lang="en-US" sz="2800" dirty="0" smtClean="0"/>
              <a:t>.</a:t>
            </a:r>
            <a:r>
              <a:rPr lang="en-US" sz="2800" dirty="0"/>
              <a:t> </a:t>
            </a:r>
          </a:p>
          <a:p>
            <a:pPr algn="ctr"/>
            <a:endParaRPr lang="en-US" sz="2800" dirty="0" smtClean="0"/>
          </a:p>
          <a:p>
            <a:pPr algn="ct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7" grpId="0" nodeType="clickEffect">
                                  <p:stCondLst>
                                    <p:cond delay="0"/>
                                  </p:stCondLst>
                                  <p:childTnLst>
                                    <p:set>
                                      <p:cBhvr override="childStyle">
                                        <p:cTn id="6" dur="indefinite"/>
                                        <p:tgtEl>
                                          <p:spTgt spid="3">
                                            <p:txEl>
                                              <p:pRg st="0" end="0"/>
                                            </p:txEl>
                                          </p:spTgt>
                                        </p:tgtEl>
                                        <p:attrNameLst>
                                          <p:attrName>style.fontStyle</p:attrName>
                                        </p:attrNameLst>
                                      </p:cBhvr>
                                      <p:to>
                                        <p:strVal val="italic"/>
                                      </p:to>
                                    </p:set>
                                    <p:set>
                                      <p:cBhvr override="childStyle">
                                        <p:cTn id="7" dur="indefinite"/>
                                        <p:tgtEl>
                                          <p:spTgt spid="3">
                                            <p:txEl>
                                              <p:pRg st="0" end="0"/>
                                            </p:txEl>
                                          </p:spTgt>
                                        </p:tgtEl>
                                        <p:attrNameLst>
                                          <p:attrName>style.fontWeight</p:attrName>
                                        </p:attrNameLst>
                                      </p:cBhvr>
                                      <p:to>
                                        <p:strVal val="bold"/>
                                      </p:to>
                                    </p:set>
                                    <p:set>
                                      <p:cBhvr override="childStyle">
                                        <p:cTn id="8" dur="indefinite"/>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 Mission</a:t>
            </a:r>
            <a:endParaRPr lang="en-US" dirty="0"/>
          </a:p>
        </p:txBody>
      </p:sp>
      <p:sp>
        <p:nvSpPr>
          <p:cNvPr id="3" name="Content Placeholder 2"/>
          <p:cNvSpPr>
            <a:spLocks noGrp="1"/>
          </p:cNvSpPr>
          <p:nvPr>
            <p:ph idx="1"/>
          </p:nvPr>
        </p:nvSpPr>
        <p:spPr>
          <a:xfrm>
            <a:off x="457200" y="1447800"/>
            <a:ext cx="8229600" cy="5181600"/>
          </a:xfrm>
        </p:spPr>
        <p:txBody>
          <a:bodyPr>
            <a:normAutofit fontScale="40000" lnSpcReduction="20000"/>
          </a:bodyPr>
          <a:lstStyle/>
          <a:p>
            <a:pPr algn="ctr">
              <a:buNone/>
            </a:pPr>
            <a:r>
              <a:rPr lang="en-US" sz="9800" dirty="0" smtClean="0"/>
              <a:t>The RSA aims to accomplish its </a:t>
            </a:r>
            <a:br>
              <a:rPr lang="en-US" sz="9800" dirty="0" smtClean="0"/>
            </a:br>
            <a:r>
              <a:rPr lang="en-US" sz="9800" dirty="0" smtClean="0"/>
              <a:t>mission as follows:</a:t>
            </a:r>
          </a:p>
          <a:p>
            <a:pPr>
              <a:buNone/>
            </a:pPr>
            <a:endParaRPr lang="en-US" sz="4900" dirty="0" smtClean="0"/>
          </a:p>
          <a:p>
            <a:pPr lvl="0"/>
            <a:r>
              <a:rPr lang="en-US" sz="7200" dirty="0" smtClean="0"/>
              <a:t>Acknowledge that a health care facility as stated in the year 2000 General Election Ballot Question 5B refers to a single health care facility.</a:t>
            </a:r>
          </a:p>
          <a:p>
            <a:pPr>
              <a:buNone/>
            </a:pPr>
            <a:endParaRPr lang="en-US" sz="7200" dirty="0" smtClean="0"/>
          </a:p>
          <a:p>
            <a:pPr lvl="0"/>
            <a:r>
              <a:rPr lang="en-US" sz="7200" dirty="0" smtClean="0"/>
              <a:t>Acknowledge that a Health Care Facility includes its building and medical facility infrastructure.</a:t>
            </a:r>
          </a:p>
          <a:p>
            <a:pPr>
              <a:buNone/>
            </a:pPr>
            <a:r>
              <a:rPr lang="en-US" sz="7200" dirty="0" smtClean="0"/>
              <a:t> </a:t>
            </a:r>
          </a:p>
          <a:p>
            <a:pPr lvl="0"/>
            <a:r>
              <a:rPr lang="en-US" sz="7200" dirty="0" smtClean="0"/>
              <a:t>Acknowledge RSA’s responsibility to adequately equip and maintain a Health Care Facility.</a:t>
            </a:r>
          </a:p>
          <a:p>
            <a:pPr>
              <a:buNone/>
            </a:pPr>
            <a:endParaRPr lang="en-US" sz="7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 Mission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RSA may contract for appropriate health care providers via open bid or proposal, in response to specific statements of need or work.</a:t>
            </a:r>
          </a:p>
          <a:p>
            <a:endParaRPr lang="en-US" dirty="0" smtClean="0"/>
          </a:p>
          <a:p>
            <a:pPr>
              <a:buNone/>
            </a:pPr>
            <a:r>
              <a:rPr lang="en-US" dirty="0" smtClean="0"/>
              <a:t>• The RSA may contract with professional medical organizations/associations on a periodic basis to evaluate the adequacy of the RSA’s health care facility, equipment and health care providers.</a:t>
            </a:r>
          </a:p>
          <a:p>
            <a:pPr>
              <a:buNone/>
            </a:pPr>
            <a:endParaRPr lang="en-US" dirty="0" smtClean="0"/>
          </a:p>
          <a:p>
            <a:pPr>
              <a:buNone/>
            </a:pPr>
            <a:r>
              <a:rPr lang="en-US" dirty="0" smtClean="0"/>
              <a:t>• The RSA will develop a plan or plans of sustainability for the continuation of medical services within Ouray County.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2000 RSA acquires 10 year lease and starts collecting property taxes.</a:t>
            </a:r>
          </a:p>
          <a:p>
            <a:r>
              <a:rPr lang="en-US" dirty="0" smtClean="0"/>
              <a:t>2000 RSA purchases clinic and starts paying on 10-year mortgage</a:t>
            </a:r>
          </a:p>
          <a:p>
            <a:r>
              <a:rPr lang="en-US" dirty="0" smtClean="0"/>
              <a:t>2010 RSA secures ¼ mil levy to maintain longevity of medical facility.</a:t>
            </a:r>
          </a:p>
          <a:p>
            <a:r>
              <a:rPr lang="en-US" smtClean="0"/>
              <a:t>2010 </a:t>
            </a:r>
            <a:r>
              <a:rPr lang="en-US" dirty="0" smtClean="0"/>
              <a:t>With building almost paid off, RSA asks voters to reduce mil levy to ¼ mil, which will ensure longevity of medical facility.</a:t>
            </a:r>
          </a:p>
          <a:p>
            <a:r>
              <a:rPr lang="en-US" dirty="0" smtClean="0"/>
              <a:t>2011 RSA makes final payment on mortgage.</a:t>
            </a:r>
          </a:p>
          <a:p>
            <a:r>
              <a:rPr lang="en-US" dirty="0" smtClean="0"/>
              <a:t>2012 RSA and Mountain Medical secure $36K grant from CO Rural Health.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Five Main Areas of RSA </a:t>
            </a:r>
            <a:br>
              <a:rPr lang="en-US" dirty="0" smtClean="0"/>
            </a:br>
            <a:r>
              <a:rPr lang="en-US" dirty="0" smtClean="0"/>
              <a:t>Board Member Responsibility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grpId="1" nodeType="clickEffect">
                                  <p:stCondLst>
                                    <p:cond delay="0"/>
                                  </p:stCondLst>
                                  <p:childTnLst>
                                    <p:set>
                                      <p:cBhvr override="childStyle">
                                        <p:cTn id="6" dur="indefinite"/>
                                        <p:tgtEl>
                                          <p:spTgt spid="2"/>
                                        </p:tgtEl>
                                        <p:attrNameLst>
                                          <p:attrName>style.fontStyle</p:attrName>
                                        </p:attrNameLst>
                                      </p:cBhvr>
                                      <p:to>
                                        <p:strVal val="normal"/>
                                      </p:to>
                                    </p:set>
                                    <p:set>
                                      <p:cBhvr override="childStyle">
                                        <p:cTn id="7" dur="indefinite"/>
                                        <p:tgtEl>
                                          <p:spTgt spid="2"/>
                                        </p:tgtEl>
                                        <p:attrNameLst>
                                          <p:attrName>style.fontWeight</p:attrName>
                                        </p:attrNameLst>
                                      </p:cBhvr>
                                      <p:to>
                                        <p:strVal val="bold"/>
                                      </p:to>
                                    </p:set>
                                    <p:set>
                                      <p:cBhvr override="childStyle">
                                        <p:cTn id="8" dur="indefinite"/>
                                        <p:tgtEl>
                                          <p:spTgt spid="2"/>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676</Words>
  <Application>Microsoft Office PowerPoint</Application>
  <PresentationFormat>On-screen Show (4:3)</PresentationFormat>
  <Paragraphs>93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Ouray County Regional  Service Authority</vt:lpstr>
      <vt:lpstr>What is the RSA?</vt:lpstr>
      <vt:lpstr>A Brief History</vt:lpstr>
      <vt:lpstr>A Brief History</vt:lpstr>
      <vt:lpstr>RSA Mission</vt:lpstr>
      <vt:lpstr>RSA Mission</vt:lpstr>
      <vt:lpstr>RSA Mission</vt:lpstr>
      <vt:lpstr>Accomplishments</vt:lpstr>
      <vt:lpstr>Five Main Areas of RSA  Board Member Responsibility</vt:lpstr>
      <vt:lpstr>Slide 10</vt:lpstr>
      <vt:lpstr>2014 Board of Directors</vt:lpstr>
      <vt:lpstr>2014 Board of Directors</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Ouray County Regional  Services Authority</dc:title>
  <dc:creator>Mariah</dc:creator>
  <cp:lastModifiedBy>Mariah</cp:lastModifiedBy>
  <cp:revision>30</cp:revision>
  <dcterms:created xsi:type="dcterms:W3CDTF">2012-08-10T19:52:24Z</dcterms:created>
  <dcterms:modified xsi:type="dcterms:W3CDTF">2014-05-10T21:53:56Z</dcterms:modified>
</cp:coreProperties>
</file>